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6"/>
  </p:notesMasterIdLst>
  <p:sldIdLst>
    <p:sldId id="385" r:id="rId2"/>
    <p:sldId id="386" r:id="rId3"/>
    <p:sldId id="387" r:id="rId4"/>
    <p:sldId id="388" r:id="rId5"/>
    <p:sldId id="285" r:id="rId6"/>
    <p:sldId id="287" r:id="rId7"/>
    <p:sldId id="307" r:id="rId8"/>
    <p:sldId id="308" r:id="rId9"/>
    <p:sldId id="309" r:id="rId10"/>
    <p:sldId id="311" r:id="rId11"/>
    <p:sldId id="317" r:id="rId12"/>
    <p:sldId id="389" r:id="rId13"/>
    <p:sldId id="318" r:id="rId14"/>
    <p:sldId id="319" r:id="rId15"/>
    <p:sldId id="320" r:id="rId16"/>
    <p:sldId id="326" r:id="rId17"/>
    <p:sldId id="323" r:id="rId18"/>
    <p:sldId id="327" r:id="rId19"/>
    <p:sldId id="324" r:id="rId20"/>
    <p:sldId id="330" r:id="rId21"/>
    <p:sldId id="394" r:id="rId22"/>
    <p:sldId id="363" r:id="rId23"/>
    <p:sldId id="374" r:id="rId24"/>
    <p:sldId id="373" r:id="rId25"/>
    <p:sldId id="372" r:id="rId26"/>
    <p:sldId id="371" r:id="rId27"/>
    <p:sldId id="370" r:id="rId28"/>
    <p:sldId id="369" r:id="rId29"/>
    <p:sldId id="368" r:id="rId30"/>
    <p:sldId id="367" r:id="rId31"/>
    <p:sldId id="366" r:id="rId32"/>
    <p:sldId id="365" r:id="rId33"/>
    <p:sldId id="364" r:id="rId34"/>
    <p:sldId id="392" r:id="rId35"/>
    <p:sldId id="362" r:id="rId36"/>
    <p:sldId id="375" r:id="rId37"/>
    <p:sldId id="377" r:id="rId38"/>
    <p:sldId id="378" r:id="rId39"/>
    <p:sldId id="379" r:id="rId40"/>
    <p:sldId id="380" r:id="rId41"/>
    <p:sldId id="383" r:id="rId42"/>
    <p:sldId id="382" r:id="rId43"/>
    <p:sldId id="391" r:id="rId44"/>
    <p:sldId id="393" r:id="rId4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3B4B"/>
    <a:srgbClr val="A325BE"/>
    <a:srgbClr val="010101"/>
    <a:srgbClr val="010138"/>
    <a:srgbClr val="003470"/>
    <a:srgbClr val="FF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77"/>
    <p:restoredTop sz="88299"/>
  </p:normalViewPr>
  <p:slideViewPr>
    <p:cSldViewPr snapToGrid="0" snapToObjects="1">
      <p:cViewPr varScale="1">
        <p:scale>
          <a:sx n="108" d="100"/>
          <a:sy n="108" d="100"/>
        </p:scale>
        <p:origin x="1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8.tiff>
</file>

<file path=ppt/media/image19.tiff>
</file>

<file path=ppt/media/image2.png>
</file>

<file path=ppt/media/image20.tiff>
</file>

<file path=ppt/media/image21.tiff>
</file>

<file path=ppt/media/image22.jpg>
</file>

<file path=ppt/media/image23.tiff>
</file>

<file path=ppt/media/image24.png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03AEEC-4EB2-C247-8D29-DBDCD2F840DD}" type="datetimeFigureOut">
              <a:rPr lang="en-US" smtClean="0"/>
              <a:t>9/16/20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12483-E947-6F4E-A75E-B2E677827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068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However, it’s useful to understand that for all the things we ask of our machines at a high level, at this level (show hardware), everything we do is just operations on 0s and 1s.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8139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2276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2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415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41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076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7679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122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963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037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50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D7D51-25E3-014D-9E69-3E09100025C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186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0920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11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360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8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D7D51-25E3-014D-9E69-3E09100025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448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D7D51-25E3-014D-9E69-3E09100025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40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dirty="0">
              <a:solidFill>
                <a:srgbClr val="002552"/>
              </a:solidFill>
              <a:latin typeface="Courier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1D7D51-25E3-014D-9E69-3E09100025C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902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015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483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379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75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>
                <a:solidFill>
                  <a:srgbClr val="00347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00347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0026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528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88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138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76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633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2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75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619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7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2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D4B1C8C5-D3B4-0743-815D-435213ECCE57}" type="datetimeFigureOut">
              <a:rPr lang="en-US" smtClean="0"/>
              <a:t>9/16/20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6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spc="-100" baseline="0">
          <a:solidFill>
            <a:srgbClr val="003470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rgbClr val="003470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Lucida Grande"/>
        <a:buChar char="-"/>
        <a:defRPr sz="2000" kern="1200">
          <a:solidFill>
            <a:srgbClr val="003470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charset="2"/>
        <a:buChar char=""/>
        <a:defRPr sz="1800" kern="1200">
          <a:solidFill>
            <a:srgbClr val="003470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rgbClr val="003470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rgbClr val="003470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lroberge@smith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hV4TaZaB84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000" cap="none"/>
              <a:t>Lecture 7:</a:t>
            </a:r>
            <a:br>
              <a:rPr lang="en-US" dirty="0"/>
            </a:br>
            <a:r>
              <a:rPr lang="en-US" sz="4400" dirty="0"/>
              <a:t>Intro to Python &amp; </a:t>
            </a:r>
            <a:br>
              <a:rPr lang="en-US" sz="4400" dirty="0"/>
            </a:br>
            <a:r>
              <a:rPr lang="en-US" sz="4400" dirty="0"/>
              <a:t>Pair Programming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CSC111: Introduction to CS through Programming</a:t>
            </a:r>
          </a:p>
          <a:p>
            <a:r>
              <a:rPr lang="en-US" sz="2000" dirty="0"/>
              <a:t>R. Jordan Crouser</a:t>
            </a:r>
          </a:p>
          <a:p>
            <a:r>
              <a:rPr lang="en-US" sz="2000" dirty="0"/>
              <a:t>Assistant Professor of Computer Science</a:t>
            </a:r>
          </a:p>
          <a:p>
            <a:r>
              <a:rPr lang="en-US" sz="2000" dirty="0"/>
              <a:t>Smith College</a:t>
            </a:r>
          </a:p>
        </p:txBody>
      </p:sp>
    </p:spTree>
    <p:extLst>
      <p:ext uri="{BB962C8B-B14F-4D97-AF65-F5344CB8AC3E}">
        <p14:creationId xmlns:p14="http://schemas.microsoft.com/office/powerpoint/2010/main" val="9212248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94BFE-F710-4141-B47F-70B40EC82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multi-paradigm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interpreted</a:t>
            </a:r>
            <a:r>
              <a:rPr lang="en-US" sz="2800" dirty="0"/>
              <a:t> language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with dynamic typing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and automatic memory management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9DBFB1-AB52-9241-B4E5-C34CC1D4080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0480" y="396240"/>
            <a:ext cx="38100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1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D568D-A9EB-4F49-9A5F-1F20C6A5A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digression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499F21F4-565F-0E46-9134-2D9DB03E6BD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8514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64920">
                  <a:extLst>
                    <a:ext uri="{9D8B030D-6E8A-4147-A177-3AD203B41FA5}">
                      <a16:colId xmlns:a16="http://schemas.microsoft.com/office/drawing/2014/main" val="580727057"/>
                    </a:ext>
                  </a:extLst>
                </a:gridCol>
                <a:gridCol w="3482340">
                  <a:extLst>
                    <a:ext uri="{9D8B030D-6E8A-4147-A177-3AD203B41FA5}">
                      <a16:colId xmlns:a16="http://schemas.microsoft.com/office/drawing/2014/main" val="147339665"/>
                    </a:ext>
                  </a:extLst>
                </a:gridCol>
                <a:gridCol w="3482340">
                  <a:extLst>
                    <a:ext uri="{9D8B030D-6E8A-4147-A177-3AD203B41FA5}">
                      <a16:colId xmlns:a16="http://schemas.microsoft.com/office/drawing/2014/main" val="3981427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COMPILER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55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INTERPRETER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9827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What it takes in: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9791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What it returns: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61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Relative speed: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2234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Memory usage: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3076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Work is done: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271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  <a:effectLst/>
                        </a:rPr>
                        <a:t>Reports errors: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1310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  <a:effectLst/>
                        </a:rPr>
                        <a:t>Example language: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993261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011761F-F3F2-C343-83FC-F38CA05234F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897880" y="5822036"/>
            <a:ext cx="2179320" cy="7337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71FA75-50AE-A241-B4BD-CC0E20476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4010" y="5828208"/>
            <a:ext cx="1172210" cy="721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330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D568D-A9EB-4F49-9A5F-1F20C6A5A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digression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499F21F4-565F-0E46-9134-2D9DB03E6BD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211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64920">
                  <a:extLst>
                    <a:ext uri="{9D8B030D-6E8A-4147-A177-3AD203B41FA5}">
                      <a16:colId xmlns:a16="http://schemas.microsoft.com/office/drawing/2014/main" val="580727057"/>
                    </a:ext>
                  </a:extLst>
                </a:gridCol>
                <a:gridCol w="3482340">
                  <a:extLst>
                    <a:ext uri="{9D8B030D-6E8A-4147-A177-3AD203B41FA5}">
                      <a16:colId xmlns:a16="http://schemas.microsoft.com/office/drawing/2014/main" val="147339665"/>
                    </a:ext>
                  </a:extLst>
                </a:gridCol>
                <a:gridCol w="3482340">
                  <a:extLst>
                    <a:ext uri="{9D8B030D-6E8A-4147-A177-3AD203B41FA5}">
                      <a16:colId xmlns:a16="http://schemas.microsoft.com/office/drawing/2014/main" val="3981427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COMPILER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55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INTERPRETER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9827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What it takes in: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an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entire program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a single line of code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(or a single instruction)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9791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What it returns: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intermediate object code 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(e.g. classes)</a:t>
                      </a:r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&lt;nothing&gt;</a:t>
                      </a:r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961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Relative speed: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faster</a:t>
                      </a:r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slower</a:t>
                      </a:r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2234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Memory usage: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uses more memory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(</a:t>
                      </a:r>
                      <a:r>
                        <a:rPr lang="en-US" sz="1800" b="0" i="0" kern="1200">
                          <a:solidFill>
                            <a:srgbClr val="00255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↑ </a:t>
                      </a:r>
                      <a:r>
                        <a:rPr lang="en-US">
                          <a:solidFill>
                            <a:srgbClr val="002552"/>
                          </a:solidFill>
                        </a:rPr>
                        <a:t>objects take space </a:t>
                      </a:r>
                      <a:r>
                        <a:rPr lang="en-US" sz="1800" b="0" i="0" kern="1200">
                          <a:solidFill>
                            <a:srgbClr val="00255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↑</a:t>
                      </a:r>
                      <a:r>
                        <a:rPr lang="en-US">
                          <a:solidFill>
                            <a:srgbClr val="002552"/>
                          </a:solidFill>
                        </a:rPr>
                        <a:t>)</a:t>
                      </a:r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uses less memory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(no intermediate objects)</a:t>
                      </a:r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3076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Work is done: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just once</a:t>
                      </a:r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every time the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code is executed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271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2552"/>
                          </a:solidFill>
                          <a:effectLst/>
                        </a:rPr>
                        <a:t>Reports errors: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after checking </a:t>
                      </a:r>
                    </a:p>
                    <a:p>
                      <a:pPr algn="ctr"/>
                      <a:r>
                        <a:rPr lang="en-US">
                          <a:solidFill>
                            <a:srgbClr val="002552"/>
                          </a:solidFill>
                        </a:rPr>
                        <a:t>the entire program</a:t>
                      </a:r>
                      <a:endParaRPr lang="en-US" dirty="0">
                        <a:solidFill>
                          <a:srgbClr val="002552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after each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rgbClr val="002552"/>
                          </a:solidFill>
                        </a:rPr>
                        <a:t>instruction is run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13100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4998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94BFE-F710-4141-B47F-70B40EC82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multi-paradigm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interpreted language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with dynamic typing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and automatic memory management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9DBFB1-AB52-9241-B4E5-C34CC1D4080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0480" y="396240"/>
            <a:ext cx="3810000" cy="12827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8F29078-DBB7-BA4B-BA42-285DB0A2E575}"/>
              </a:ext>
            </a:extLst>
          </p:cNvPr>
          <p:cNvGrpSpPr/>
          <p:nvPr/>
        </p:nvGrpSpPr>
        <p:grpSpPr>
          <a:xfrm>
            <a:off x="4360012" y="3935082"/>
            <a:ext cx="3202554" cy="1821851"/>
            <a:chOff x="4705068" y="2664434"/>
            <a:chExt cx="3202554" cy="182185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956327-E5FB-F943-BC84-F1C48CE27266}"/>
                </a:ext>
              </a:extLst>
            </p:cNvPr>
            <p:cNvSpPr txBox="1"/>
            <p:nvPr/>
          </p:nvSpPr>
          <p:spPr>
            <a:xfrm>
              <a:off x="5143725" y="3532178"/>
              <a:ext cx="276389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3470"/>
                  </a:solidFill>
                </a:rPr>
                <a:t>more about this </a:t>
              </a:r>
            </a:p>
            <a:p>
              <a:pPr algn="ctr"/>
              <a:r>
                <a:rPr lang="en-US" sz="2800" dirty="0">
                  <a:solidFill>
                    <a:srgbClr val="003470"/>
                  </a:solidFill>
                </a:rPr>
                <a:t>a bit later</a:t>
              </a:r>
            </a:p>
          </p:txBody>
        </p:sp>
        <p:sp>
          <p:nvSpPr>
            <p:cNvPr id="7" name="Circular Arrow 6">
              <a:extLst>
                <a:ext uri="{FF2B5EF4-FFF2-40B4-BE49-F238E27FC236}">
                  <a16:creationId xmlns:a16="http://schemas.microsoft.com/office/drawing/2014/main" id="{3F8AD89B-83E5-0B47-A1C8-D1A752DA475A}"/>
                </a:ext>
              </a:extLst>
            </p:cNvPr>
            <p:cNvSpPr/>
            <p:nvPr/>
          </p:nvSpPr>
          <p:spPr>
            <a:xfrm flipH="1" flipV="1">
              <a:off x="4705068" y="2664434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540008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2157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6C88-8B1B-6B4C-985B-6A392C9D2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 1: </a:t>
            </a:r>
            <a:r>
              <a:rPr lang="en-US" dirty="0">
                <a:latin typeface="Courier" pitchFamily="2" charset="0"/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1B6D1-244E-734C-9FE2-5206E0CD564D}"/>
              </a:ext>
            </a:extLst>
          </p:cNvPr>
          <p:cNvSpPr>
            <a:spLocks noGrp="1"/>
          </p:cNvSpPr>
          <p:nvPr>
            <p:ph idx="1"/>
          </p:nvPr>
        </p:nvSpPr>
        <p:spPr>
          <a:ln w="57150">
            <a:noFill/>
          </a:ln>
        </p:spPr>
        <p:txBody>
          <a:bodyPr/>
          <a:lstStyle/>
          <a:p>
            <a:r>
              <a:rPr lang="en-US" dirty="0"/>
              <a:t>In CS, a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variable</a:t>
            </a:r>
            <a:r>
              <a:rPr lang="en-US" dirty="0"/>
              <a:t> is a place to store a piece of data</a:t>
            </a:r>
          </a:p>
          <a:p>
            <a:r>
              <a:rPr lang="en-US" dirty="0"/>
              <a:t>In Python, variables are:</a:t>
            </a:r>
          </a:p>
          <a:p>
            <a:pPr lvl="1"/>
            <a:r>
              <a:rPr lang="en-US" b="1" dirty="0"/>
              <a:t>declared</a:t>
            </a:r>
            <a:r>
              <a:rPr lang="en-US" dirty="0"/>
              <a:t> by giving them a name</a:t>
            </a:r>
          </a:p>
          <a:p>
            <a:pPr lvl="1"/>
            <a:r>
              <a:rPr lang="en-US" b="1" dirty="0"/>
              <a:t>assigned</a:t>
            </a:r>
            <a:r>
              <a:rPr lang="en-US" dirty="0"/>
              <a:t> using the equals sign</a:t>
            </a:r>
            <a:endParaRPr lang="en-US" b="1" dirty="0"/>
          </a:p>
          <a:p>
            <a:r>
              <a:rPr lang="en-US" dirty="0"/>
              <a:t>Example:</a:t>
            </a:r>
          </a:p>
          <a:p>
            <a:pPr marL="0" indent="0" algn="ctr">
              <a:buNone/>
            </a:pPr>
            <a:r>
              <a:rPr lang="en-US" sz="4400" dirty="0">
                <a:latin typeface="Courier" pitchFamily="2" charset="0"/>
              </a:rPr>
              <a:t>x = 3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2BFFAB6-D5A1-F34F-AB95-8374F7CDEED1}"/>
              </a:ext>
            </a:extLst>
          </p:cNvPr>
          <p:cNvGrpSpPr/>
          <p:nvPr/>
        </p:nvGrpSpPr>
        <p:grpSpPr>
          <a:xfrm>
            <a:off x="1372994" y="3830006"/>
            <a:ext cx="2508423" cy="1290311"/>
            <a:chOff x="2063107" y="3008880"/>
            <a:chExt cx="2508423" cy="12903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5DAE3E-7203-E443-A329-CD820AE671B7}"/>
                </a:ext>
              </a:extLst>
            </p:cNvPr>
            <p:cNvSpPr txBox="1"/>
            <p:nvPr/>
          </p:nvSpPr>
          <p:spPr>
            <a:xfrm>
              <a:off x="2063107" y="3468194"/>
              <a:ext cx="179087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declaring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a variable </a:t>
              </a:r>
              <a:r>
                <a:rPr lang="en-US" sz="2400" dirty="0">
                  <a:solidFill>
                    <a:srgbClr val="003470"/>
                  </a:solidFill>
                  <a:latin typeface="Courier" pitchFamily="2" charset="0"/>
                </a:rPr>
                <a:t>x</a:t>
              </a:r>
            </a:p>
          </p:txBody>
        </p:sp>
        <p:sp>
          <p:nvSpPr>
            <p:cNvPr id="6" name="Circular Arrow 5">
              <a:extLst>
                <a:ext uri="{FF2B5EF4-FFF2-40B4-BE49-F238E27FC236}">
                  <a16:creationId xmlns:a16="http://schemas.microsoft.com/office/drawing/2014/main" id="{1A5BC539-EC5A-6E48-9B57-9589AAD8833F}"/>
                </a:ext>
              </a:extLst>
            </p:cNvPr>
            <p:cNvSpPr/>
            <p:nvPr/>
          </p:nvSpPr>
          <p:spPr>
            <a:xfrm rot="1788882" flipV="1">
              <a:off x="3372033" y="3008880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540008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4A6572A-76B6-5045-9110-E6947FA3AD1C}"/>
              </a:ext>
            </a:extLst>
          </p:cNvPr>
          <p:cNvSpPr txBox="1"/>
          <p:nvPr/>
        </p:nvSpPr>
        <p:spPr>
          <a:xfrm>
            <a:off x="3748286" y="4862434"/>
            <a:ext cx="23022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003470"/>
                </a:solidFill>
              </a:rPr>
              <a:t>assigning </a:t>
            </a:r>
          </a:p>
          <a:p>
            <a:pPr algn="ctr"/>
            <a:r>
              <a:rPr lang="en-US" sz="2400" dirty="0">
                <a:solidFill>
                  <a:srgbClr val="003470"/>
                </a:solidFill>
              </a:rPr>
              <a:t>the value 3 to </a:t>
            </a:r>
            <a:r>
              <a:rPr lang="en-US" sz="2400" dirty="0">
                <a:solidFill>
                  <a:srgbClr val="003470"/>
                </a:solidFill>
                <a:latin typeface="Courier" pitchFamily="2" charset="0"/>
              </a:rPr>
              <a:t>x</a:t>
            </a:r>
          </a:p>
        </p:txBody>
      </p:sp>
      <p:sp>
        <p:nvSpPr>
          <p:cNvPr id="10" name="Left Bracket 9">
            <a:extLst>
              <a:ext uri="{FF2B5EF4-FFF2-40B4-BE49-F238E27FC236}">
                <a16:creationId xmlns:a16="http://schemas.microsoft.com/office/drawing/2014/main" id="{F9B767F7-CD6B-4347-822D-D4691F3C05FC}"/>
              </a:ext>
            </a:extLst>
          </p:cNvPr>
          <p:cNvSpPr/>
          <p:nvPr/>
        </p:nvSpPr>
        <p:spPr>
          <a:xfrm rot="16200000">
            <a:off x="4783662" y="4317834"/>
            <a:ext cx="182932" cy="773971"/>
          </a:xfrm>
          <a:prstGeom prst="leftBracket">
            <a:avLst/>
          </a:prstGeom>
          <a:ln w="57150">
            <a:solidFill>
              <a:srgbClr val="0034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36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984D-FBDC-6C4B-AE1C-4299F9EB6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 2: numeric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5BA22-B10D-8B44-B6E6-5E4365C69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kinds of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numbers</a:t>
            </a:r>
            <a:r>
              <a:rPr lang="en-US" dirty="0"/>
              <a:t> in CS:</a:t>
            </a:r>
          </a:p>
          <a:p>
            <a:pPr lvl="1"/>
            <a:r>
              <a:rPr lang="en-US" dirty="0"/>
              <a:t>integers (“whole numbers”)</a:t>
            </a:r>
          </a:p>
          <a:p>
            <a:pPr lvl="1"/>
            <a:r>
              <a:rPr lang="en-US" dirty="0"/>
              <a:t>floats (“decimals” or “floating point numbers”)</a:t>
            </a:r>
          </a:p>
          <a:p>
            <a:r>
              <a:rPr lang="en-US" dirty="0"/>
              <a:t>In Python, the kind of number is implied by whether or not the number contains a </a:t>
            </a:r>
            <a:r>
              <a:rPr lang="en-US" b="1" dirty="0"/>
              <a:t>decimal point</a:t>
            </a:r>
          </a:p>
          <a:p>
            <a:r>
              <a:rPr lang="en-US" dirty="0"/>
              <a:t>Example:</a:t>
            </a:r>
          </a:p>
          <a:p>
            <a:pPr marL="0" indent="0" algn="ctr">
              <a:buNone/>
            </a:pPr>
            <a:r>
              <a:rPr lang="en-US" sz="4400" dirty="0">
                <a:latin typeface="Courier" pitchFamily="2" charset="0"/>
              </a:rPr>
              <a:t>x = 3</a:t>
            </a:r>
          </a:p>
          <a:p>
            <a:pPr marL="3201988" indent="0">
              <a:buNone/>
            </a:pPr>
            <a:r>
              <a:rPr lang="en-US" sz="4400" dirty="0">
                <a:latin typeface="Courier" pitchFamily="2" charset="0"/>
              </a:rPr>
              <a:t>x = 3.0</a:t>
            </a:r>
          </a:p>
          <a:p>
            <a:pPr marL="0" indent="0" algn="ctr">
              <a:buNone/>
            </a:pPr>
            <a:endParaRPr lang="en-US" sz="4400" dirty="0">
              <a:latin typeface="Courier" pitchFamily="2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925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1F973-5D57-0B4A-BF40-B753DF827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operations on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38D43D-AB65-4A4A-AB0F-ED955CB07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Addition: 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+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Subtraction: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 -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Multiplication: 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*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Division: 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/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Exponentiation: 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**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(power)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Modular arithmetic: </a:t>
            </a:r>
            <a:r>
              <a:rPr lang="en-US" dirty="0">
                <a:latin typeface="Courier" pitchFamily="2" charset="0"/>
                <a:cs typeface="Arial" panose="020B0604020202020204" pitchFamily="34" charset="0"/>
              </a:rPr>
              <a:t>%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(modulo)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72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0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4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6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4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59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2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984D-FBDC-6C4B-AE1C-4299F9EB6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 3: strings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5BA22-B10D-8B44-B6E6-5E4365C69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CS, a sequence of characters that isn’t a number is called a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string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In Python, a string is declared using </a:t>
            </a:r>
            <a:r>
              <a:rPr lang="en-US" b="1" dirty="0"/>
              <a:t>quotation marks</a:t>
            </a:r>
          </a:p>
          <a:p>
            <a:r>
              <a:rPr lang="en-US" dirty="0"/>
              <a:t>Strings can contain letters, numbers, spaces, and special characters</a:t>
            </a:r>
          </a:p>
          <a:p>
            <a:r>
              <a:rPr lang="en-US" dirty="0"/>
              <a:t>Example:</a:t>
            </a:r>
          </a:p>
          <a:p>
            <a:pPr marL="0" indent="0" algn="ctr">
              <a:buNone/>
            </a:pPr>
            <a:r>
              <a:rPr lang="en-US" sz="4400" dirty="0">
                <a:latin typeface="Courier" pitchFamily="2" charset="0"/>
              </a:rPr>
              <a:t>x = “Jordan”</a:t>
            </a:r>
          </a:p>
          <a:p>
            <a:pPr marL="2005013" indent="0">
              <a:buNone/>
            </a:pPr>
            <a:r>
              <a:rPr lang="en-US" sz="4400" dirty="0">
                <a:latin typeface="Courier" pitchFamily="2" charset="0"/>
              </a:rPr>
              <a:t>x = “Stoddard G2”</a:t>
            </a:r>
          </a:p>
          <a:p>
            <a:pPr marL="0" indent="0" algn="ctr">
              <a:buNone/>
            </a:pPr>
            <a:endParaRPr lang="en-US" sz="4400" dirty="0">
              <a:latin typeface="Courier" pitchFamily="2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2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B51F0-3CAB-E441-8C63-6C80070C8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on strings?!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9972E-4863-5545-A891-625144B76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say we have:</a:t>
            </a:r>
          </a:p>
          <a:p>
            <a:pPr marL="0" indent="0" algn="ctr">
              <a:buNone/>
            </a:pPr>
            <a:r>
              <a:rPr lang="en-US" sz="4400" dirty="0">
                <a:latin typeface="Courier" pitchFamily="2" charset="0"/>
              </a:rPr>
              <a:t>x = “Jordan”</a:t>
            </a:r>
          </a:p>
          <a:p>
            <a:endParaRPr lang="en-US" dirty="0"/>
          </a:p>
          <a:p>
            <a:r>
              <a:rPr lang="en-US" dirty="0"/>
              <a:t>If we ask Python for:</a:t>
            </a:r>
          </a:p>
          <a:p>
            <a:pPr marL="0" indent="0" algn="ctr">
              <a:buNone/>
            </a:pPr>
            <a:r>
              <a:rPr lang="en-US" sz="4400" dirty="0">
                <a:latin typeface="Courier" pitchFamily="2" charset="0"/>
              </a:rPr>
              <a:t>2*x</a:t>
            </a:r>
          </a:p>
          <a:p>
            <a:pPr marL="182563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will happen?</a:t>
            </a:r>
          </a:p>
        </p:txBody>
      </p:sp>
    </p:spTree>
    <p:extLst>
      <p:ext uri="{BB962C8B-B14F-4D97-AF65-F5344CB8AC3E}">
        <p14:creationId xmlns:p14="http://schemas.microsoft.com/office/powerpoint/2010/main" val="3323544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ADF5AD3-3834-EB46-8F5B-60525176A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print()</a:t>
            </a:r>
            <a:r>
              <a:rPr lang="en-US" dirty="0"/>
              <a:t>: a very useful function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E00B62-D79D-CF45-98B7-70D72DE4B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function is a procedure / routine that takes in some input and does something with it (just like in math)</a:t>
            </a:r>
          </a:p>
          <a:p>
            <a:r>
              <a:rPr lang="en-US" dirty="0"/>
              <a:t>In Python, the </a:t>
            </a:r>
            <a:r>
              <a:rPr lang="en-US" b="1" dirty="0">
                <a:effectLst>
                  <a:glow rad="101600">
                    <a:srgbClr val="FFC000">
                      <a:alpha val="60000"/>
                    </a:srgbClr>
                  </a:glow>
                </a:effectLst>
                <a:latin typeface="Courier" pitchFamily="2" charset="0"/>
              </a:rPr>
              <a:t>print()</a:t>
            </a:r>
            <a:r>
              <a:rPr lang="en-US" dirty="0"/>
              <a:t> function takes in a value and outputs the value to the console</a:t>
            </a:r>
          </a:p>
          <a:p>
            <a:r>
              <a:rPr lang="en-US" dirty="0"/>
              <a:t>This seems silly now, but will come in handy in lab when you write/run your first program inside a </a:t>
            </a:r>
            <a:r>
              <a:rPr lang="en-US" b="1" dirty="0"/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1600665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DFDE1-4E7C-E444-A0B5-90C6128F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32FB8-F749-0843-9434-229794FC5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 Taker: paid position available</a:t>
            </a:r>
          </a:p>
          <a:p>
            <a:pPr lvl="1"/>
            <a:r>
              <a:rPr lang="en-US" b="1" dirty="0"/>
              <a:t>Requirements</a:t>
            </a:r>
            <a:r>
              <a:rPr lang="en-US" dirty="0"/>
              <a:t>: on work study, 1.5hr week</a:t>
            </a:r>
          </a:p>
          <a:p>
            <a:pPr lvl="1"/>
            <a:r>
              <a:rPr lang="en-US" b="1" dirty="0"/>
              <a:t>What you’ll do</a:t>
            </a:r>
            <a:r>
              <a:rPr lang="en-US" dirty="0"/>
              <a:t>: take clear, concise notes for this course and deliver them to the Office of Disability Services</a:t>
            </a:r>
          </a:p>
          <a:p>
            <a:pPr lvl="1"/>
            <a:r>
              <a:rPr lang="en-US" b="1" dirty="0"/>
              <a:t>If interested</a:t>
            </a:r>
            <a:r>
              <a:rPr lang="en-US" dirty="0"/>
              <a:t>: email Lisa </a:t>
            </a:r>
            <a:r>
              <a:rPr lang="en-US" dirty="0" err="1"/>
              <a:t>Roberge</a:t>
            </a:r>
            <a:r>
              <a:rPr lang="en-US" dirty="0"/>
              <a:t> in ODS at </a:t>
            </a:r>
            <a:r>
              <a:rPr lang="en-US" dirty="0">
                <a:hlinkClick r:id="rId2"/>
              </a:rPr>
              <a:t>lroberge@smith.edu</a:t>
            </a:r>
            <a:r>
              <a:rPr lang="en-US" dirty="0"/>
              <a:t> (subject: </a:t>
            </a:r>
            <a:r>
              <a:rPr lang="en-US" i="1" dirty="0"/>
              <a:t>Note Taker for CSC111-01 / R. Jordan Crouser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4392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check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39913" indent="0">
              <a:buNone/>
            </a:pPr>
            <a:r>
              <a:rPr lang="en-US" sz="4400" dirty="0">
                <a:latin typeface="Courier" pitchFamily="2" charset="0"/>
              </a:rPr>
              <a:t>a = 1</a:t>
            </a:r>
          </a:p>
          <a:p>
            <a:pPr marL="1839913" indent="0">
              <a:buNone/>
            </a:pPr>
            <a:r>
              <a:rPr lang="en-US" sz="4400" dirty="0">
                <a:latin typeface="Courier" pitchFamily="2" charset="0"/>
              </a:rPr>
              <a:t>b = 2.7</a:t>
            </a:r>
          </a:p>
          <a:p>
            <a:pPr marL="1839913" indent="0">
              <a:buNone/>
            </a:pPr>
            <a:r>
              <a:rPr lang="en-US" sz="4400" dirty="0">
                <a:latin typeface="Courier" pitchFamily="2" charset="0"/>
              </a:rPr>
              <a:t>c = “Smithies”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94BEAB-8A00-4B4A-BAEB-C61572E9E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5474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CFEE4-7C32-7B4B-B0D2-3AEDF1BFE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15B75-1E22-744D-8730-4E4A515F2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Crash course in computers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 little history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4 key components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Quick hardware demo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Boolean logic</a:t>
            </a:r>
          </a:p>
          <a:p>
            <a:pPr>
              <a:buFont typeface="Wingdings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Introduction to Python</a:t>
            </a:r>
          </a:p>
          <a:p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Life skill #1: pair programming</a:t>
            </a:r>
          </a:p>
          <a:p>
            <a:r>
              <a:rPr lang="en-US" dirty="0"/>
              <a:t>Lab: Getting Started with Python</a:t>
            </a:r>
          </a:p>
          <a:p>
            <a:r>
              <a:rPr lang="en-US" dirty="0"/>
              <a:t>User Input</a:t>
            </a:r>
          </a:p>
        </p:txBody>
      </p:sp>
    </p:spTree>
    <p:extLst>
      <p:ext uri="{BB962C8B-B14F-4D97-AF65-F5344CB8AC3E}">
        <p14:creationId xmlns:p14="http://schemas.microsoft.com/office/powerpoint/2010/main" val="636533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540C6-D323-934C-97C4-32BA72CBF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programming process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9F9ED32-EC85-F746-8836-D770493915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778"/>
          <a:stretch/>
        </p:blipFill>
        <p:spPr>
          <a:xfrm>
            <a:off x="0" y="1219200"/>
            <a:ext cx="91440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4442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94264-3E1E-334D-9A07-F4E9128B5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programming process (idealized)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EE917-70E2-9947-9409-BDFA38F9C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6A1348-73CF-784D-9BA2-E402772C451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699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8A133-DD0E-2F46-8253-C89688793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programming process (idealized)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A68DF-E3F0-A848-825F-592617C52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82F6E5-105B-F044-982A-AAE97BBA90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936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33D3B-9549-AD4E-A302-EAFF9B624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programming process (idealized)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B8AD2-9A95-B740-A2E4-316ED9B67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238ADB-FCC9-E24B-8384-8BCB8A5C68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4886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4E765-8D3D-8F46-B059-878C6B579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programming process (idealized)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BBEA2-84EB-534B-9C63-74CB5AA04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25A86E-2793-DF4B-8A5B-578E37C1E2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851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BCF1A-E284-ED4F-9610-A2F3A5B78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programming process (idealized)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82487-EADC-A049-9277-11CF57AC3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EFF443-91FD-5340-8681-6E9C929420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590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A4E75-E49B-3645-A284-6925B6D59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programming process (more realistic)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D6950-B65B-7743-B457-AE1765204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F596F1-712A-C544-918A-83498C6A5B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1225"/>
          <a:stretch/>
        </p:blipFill>
        <p:spPr>
          <a:xfrm>
            <a:off x="0" y="1455576"/>
            <a:ext cx="9144000" cy="540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452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765D2-5B5A-8F47-87DC-9EEBDF5AD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ABF36-8493-3B41-B84A-5B64D45A5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0B96D2-A703-D44E-ACC1-A731F59B7F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38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CFEE4-7C32-7B4B-B0D2-3AEDF1BFE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15B75-1E22-744D-8730-4E4A515F2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Crash course in computers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 little history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4 key components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Quick hardware demo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Boolean logic</a:t>
            </a:r>
          </a:p>
          <a:p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Introduction to Python</a:t>
            </a:r>
          </a:p>
          <a:p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Life skill #1: pair programming</a:t>
            </a:r>
          </a:p>
          <a:p>
            <a:r>
              <a:rPr lang="en-US" dirty="0"/>
              <a:t>Lab: Getting Started with Python</a:t>
            </a:r>
          </a:p>
          <a:p>
            <a:r>
              <a:rPr lang="en-US" dirty="0"/>
              <a:t>User Input</a:t>
            </a:r>
          </a:p>
        </p:txBody>
      </p:sp>
    </p:spTree>
    <p:extLst>
      <p:ext uri="{BB962C8B-B14F-4D97-AF65-F5344CB8AC3E}">
        <p14:creationId xmlns:p14="http://schemas.microsoft.com/office/powerpoint/2010/main" val="18595939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9843B-A717-4341-925A-9BB726663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“S</a:t>
            </a:r>
            <a:r>
              <a:rPr lang="en-US" baseline="30000" dirty="0"/>
              <a:t>4</a:t>
            </a:r>
            <a:r>
              <a:rPr lang="en-US" dirty="0"/>
              <a:t>”: start small | slow | simple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E115E-CC19-DF4E-A1F3-5AA1ECED9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41F80A-FF2E-AD41-B099-767E119DC6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4132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251BF-310F-1A4A-939A-A5C12CB3B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Next: address the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BB2AF-A404-7042-8D34-64BA3B564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2864E5-9F02-6245-92DD-90A336D13C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6939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82E4D-2E31-584A-A2FB-17661A9DB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additional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213F5-035C-9740-B068-CB5CD4D7E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02A1E-9407-254A-B7AD-674B07AE24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482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CA351-7D6B-5741-8720-A3E1AFE7F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Finally: hit target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DA9C2-BEFB-1241-B094-C4C06FE40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EA6D84-1EAD-7A4C-88AD-368AF37679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3333"/>
          <a:stretch/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5006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So what does this </a:t>
            </a:r>
          </a:p>
          <a:p>
            <a:pPr marL="0" indent="0" algn="ctr">
              <a:buNone/>
            </a:pPr>
            <a:r>
              <a:rPr lang="en-US" dirty="0"/>
              <a:t>look like in practice?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94BEAB-8A00-4B4A-BAEB-C61572E9E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7273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01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CCC74-3675-8C47-9C42-CD349878A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 problematic (but common)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2F39B1-16C8-B144-BBBD-3DAEA9206F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3924" y="1380931"/>
            <a:ext cx="4576151" cy="45533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223A624-58B9-6C4C-86CB-1E9C86B24F5F}"/>
              </a:ext>
            </a:extLst>
          </p:cNvPr>
          <p:cNvSpPr/>
          <p:nvPr/>
        </p:nvSpPr>
        <p:spPr>
          <a:xfrm>
            <a:off x="0" y="0"/>
            <a:ext cx="9144000" cy="503853"/>
          </a:xfrm>
          <a:prstGeom prst="rect">
            <a:avLst/>
          </a:prstGeom>
          <a:solidFill>
            <a:srgbClr val="0101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676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C2A1F-E058-B947-9FE7-A18137B8B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model: “pair programming”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436D09-1EE5-9B40-92AD-7A653CEDC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550" y="2442032"/>
            <a:ext cx="5930900" cy="40640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CBB218B-244B-C04B-94D9-621D9DD0FF1B}"/>
              </a:ext>
            </a:extLst>
          </p:cNvPr>
          <p:cNvGrpSpPr/>
          <p:nvPr/>
        </p:nvGrpSpPr>
        <p:grpSpPr>
          <a:xfrm>
            <a:off x="2656545" y="1076531"/>
            <a:ext cx="1977701" cy="1793253"/>
            <a:chOff x="2656545" y="1076531"/>
            <a:chExt cx="1977701" cy="179325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88A0F78-E775-814B-991E-E6CFD4BFF893}"/>
                </a:ext>
              </a:extLst>
            </p:cNvPr>
            <p:cNvSpPr txBox="1"/>
            <p:nvPr/>
          </p:nvSpPr>
          <p:spPr>
            <a:xfrm>
              <a:off x="2926921" y="1076531"/>
              <a:ext cx="126669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3470"/>
                  </a:solidFill>
                </a:rPr>
                <a:t>two </a:t>
              </a:r>
            </a:p>
            <a:p>
              <a:pPr algn="ctr"/>
              <a:r>
                <a:rPr lang="en-US" sz="2800" dirty="0">
                  <a:solidFill>
                    <a:srgbClr val="003470"/>
                  </a:solidFill>
                </a:rPr>
                <a:t>people</a:t>
              </a: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320C6FF6-1B2E-2F43-A44A-8D412DAB0487}"/>
                </a:ext>
              </a:extLst>
            </p:cNvPr>
            <p:cNvSpPr/>
            <p:nvPr/>
          </p:nvSpPr>
          <p:spPr>
            <a:xfrm rot="8507561" flipV="1">
              <a:off x="2656545" y="1664481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968496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:a16="http://schemas.microsoft.com/office/drawing/2014/main" id="{F7C34E39-C51E-CD45-859A-F01BBF464086}"/>
                </a:ext>
              </a:extLst>
            </p:cNvPr>
            <p:cNvSpPr/>
            <p:nvPr/>
          </p:nvSpPr>
          <p:spPr>
            <a:xfrm rot="10800000" flipH="1" flipV="1">
              <a:off x="3434749" y="1656566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DA2D379-1F2A-9745-BEBF-7FDBE062FE11}"/>
              </a:ext>
            </a:extLst>
          </p:cNvPr>
          <p:cNvGrpSpPr/>
          <p:nvPr/>
        </p:nvGrpSpPr>
        <p:grpSpPr>
          <a:xfrm>
            <a:off x="6750015" y="2238600"/>
            <a:ext cx="1876440" cy="1619215"/>
            <a:chOff x="6750015" y="2238600"/>
            <a:chExt cx="1876440" cy="161921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297282E-6BA6-3D40-89A6-71188DA9E7CD}"/>
                </a:ext>
              </a:extLst>
            </p:cNvPr>
            <p:cNvSpPr txBox="1"/>
            <p:nvPr/>
          </p:nvSpPr>
          <p:spPr>
            <a:xfrm>
              <a:off x="7080839" y="2238600"/>
              <a:ext cx="1545616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3470"/>
                  </a:solidFill>
                </a:rPr>
                <a:t>one</a:t>
              </a:r>
            </a:p>
            <a:p>
              <a:pPr algn="ctr"/>
              <a:r>
                <a:rPr lang="en-US" sz="2800" dirty="0">
                  <a:solidFill>
                    <a:srgbClr val="003470"/>
                  </a:solidFill>
                </a:rPr>
                <a:t>machine</a:t>
              </a: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:a16="http://schemas.microsoft.com/office/drawing/2014/main" id="{99D3BBAF-E39B-2649-BA05-9AC367601025}"/>
                </a:ext>
              </a:extLst>
            </p:cNvPr>
            <p:cNvSpPr/>
            <p:nvPr/>
          </p:nvSpPr>
          <p:spPr>
            <a:xfrm rot="14469978" flipH="1" flipV="1">
              <a:off x="6752918" y="2655415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36022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C2A1F-E058-B947-9FE7-A18137B8B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complimentary roles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436D09-1EE5-9B40-92AD-7A653CEDC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550" y="2442032"/>
            <a:ext cx="5930900" cy="40640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9375496-80D8-604D-87DB-4CE6C28E56F2}"/>
              </a:ext>
            </a:extLst>
          </p:cNvPr>
          <p:cNvGrpSpPr/>
          <p:nvPr/>
        </p:nvGrpSpPr>
        <p:grpSpPr>
          <a:xfrm>
            <a:off x="1366470" y="1817096"/>
            <a:ext cx="4437211" cy="1433819"/>
            <a:chOff x="1366470" y="1817096"/>
            <a:chExt cx="4437211" cy="1433819"/>
          </a:xfrm>
          <a:effectLst/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CBB218B-244B-C04B-94D9-621D9DD0FF1B}"/>
                </a:ext>
              </a:extLst>
            </p:cNvPr>
            <p:cNvGrpSpPr/>
            <p:nvPr/>
          </p:nvGrpSpPr>
          <p:grpSpPr>
            <a:xfrm>
              <a:off x="2074579" y="1817096"/>
              <a:ext cx="3729102" cy="1433819"/>
              <a:chOff x="2074579" y="1817096"/>
              <a:chExt cx="3729102" cy="143381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88A0F78-E775-814B-991E-E6CFD4BFF893}"/>
                  </a:ext>
                </a:extLst>
              </p:cNvPr>
              <p:cNvSpPr txBox="1"/>
              <p:nvPr/>
            </p:nvSpPr>
            <p:spPr>
              <a:xfrm>
                <a:off x="4718126" y="1817096"/>
                <a:ext cx="1085555" cy="523220"/>
              </a:xfrm>
              <a:prstGeom prst="rect">
                <a:avLst/>
              </a:prstGeom>
              <a:noFill/>
              <a:effectLst>
                <a:glow rad="101600">
                  <a:srgbClr val="00B0F0">
                    <a:alpha val="60000"/>
                  </a:srgbClr>
                </a:glow>
              </a:effectLst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00" dirty="0">
                    <a:solidFill>
                      <a:srgbClr val="003470"/>
                    </a:solidFill>
                    <a:effectLst>
                      <a:glow rad="101600">
                        <a:srgbClr val="00B0F0">
                          <a:alpha val="60000"/>
                        </a:srgbClr>
                      </a:glow>
                    </a:effectLst>
                  </a:rPr>
                  <a:t>driver</a:t>
                </a:r>
              </a:p>
            </p:txBody>
          </p:sp>
          <p:sp>
            <p:nvSpPr>
              <p:cNvPr id="9" name="Circular Arrow 8">
                <a:extLst>
                  <a:ext uri="{FF2B5EF4-FFF2-40B4-BE49-F238E27FC236}">
                    <a16:creationId xmlns:a16="http://schemas.microsoft.com/office/drawing/2014/main" id="{320C6FF6-1B2E-2F43-A44A-8D412DAB0487}"/>
                  </a:ext>
                </a:extLst>
              </p:cNvPr>
              <p:cNvSpPr/>
              <p:nvPr/>
            </p:nvSpPr>
            <p:spPr>
              <a:xfrm rot="5703962" flipV="1">
                <a:off x="2077482" y="2048515"/>
                <a:ext cx="1199497" cy="1205303"/>
              </a:xfrm>
              <a:prstGeom prst="circularArrow">
                <a:avLst>
                  <a:gd name="adj1" fmla="val 1411"/>
                  <a:gd name="adj2" fmla="val 1563058"/>
                  <a:gd name="adj3" fmla="val 20880751"/>
                  <a:gd name="adj4" fmla="val 16968496"/>
                  <a:gd name="adj5" fmla="val 7233"/>
                </a:avLst>
              </a:prstGeom>
              <a:solidFill>
                <a:srgbClr val="003470"/>
              </a:solidFill>
              <a:ln cap="rnd">
                <a:solidFill>
                  <a:srgbClr val="003470"/>
                </a:solidFill>
              </a:ln>
              <a:effectLst>
                <a:glow rad="101600">
                  <a:srgbClr val="92D050">
                    <a:alpha val="6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effectLst>
                    <a:glow rad="101600">
                      <a:srgbClr val="92D050">
                        <a:alpha val="60000"/>
                      </a:srgbClr>
                    </a:glow>
                  </a:effectLst>
                </a:endParaRPr>
              </a:p>
            </p:txBody>
          </p:sp>
          <p:sp>
            <p:nvSpPr>
              <p:cNvPr id="10" name="Circular Arrow 9">
                <a:extLst>
                  <a:ext uri="{FF2B5EF4-FFF2-40B4-BE49-F238E27FC236}">
                    <a16:creationId xmlns:a16="http://schemas.microsoft.com/office/drawing/2014/main" id="{F7C34E39-C51E-CD45-859A-F01BBF464086}"/>
                  </a:ext>
                </a:extLst>
              </p:cNvPr>
              <p:cNvSpPr/>
              <p:nvPr/>
            </p:nvSpPr>
            <p:spPr>
              <a:xfrm rot="14293823" flipH="1" flipV="1">
                <a:off x="4184201" y="1885225"/>
                <a:ext cx="1199497" cy="1205303"/>
              </a:xfrm>
              <a:prstGeom prst="circularArrow">
                <a:avLst>
                  <a:gd name="adj1" fmla="val 1411"/>
                  <a:gd name="adj2" fmla="val 1563058"/>
                  <a:gd name="adj3" fmla="val 20880751"/>
                  <a:gd name="adj4" fmla="val 17474567"/>
                  <a:gd name="adj5" fmla="val 7233"/>
                </a:avLst>
              </a:prstGeom>
              <a:solidFill>
                <a:srgbClr val="003470"/>
              </a:solidFill>
              <a:ln cap="rnd">
                <a:solidFill>
                  <a:srgbClr val="003470"/>
                </a:solidFill>
              </a:ln>
              <a:effectLst>
                <a:glow rad="101600">
                  <a:srgbClr val="00B0F0">
                    <a:alpha val="6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effectLst>
                    <a:glow rad="101600">
                      <a:srgbClr val="00B0F0">
                        <a:alpha val="60000"/>
                      </a:srgbClr>
                    </a:glow>
                  </a:effectLst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318EB1-C30C-E449-AC28-143D97E69363}"/>
                </a:ext>
              </a:extLst>
            </p:cNvPr>
            <p:cNvSpPr txBox="1"/>
            <p:nvPr/>
          </p:nvSpPr>
          <p:spPr>
            <a:xfrm>
              <a:off x="1366470" y="2136450"/>
              <a:ext cx="1665842" cy="523220"/>
            </a:xfrm>
            <a:prstGeom prst="rect">
              <a:avLst/>
            </a:prstGeom>
            <a:noFill/>
            <a:effectLst>
              <a:glow rad="101600">
                <a:srgbClr val="92D050">
                  <a:alpha val="60000"/>
                </a:srgbClr>
              </a:glo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3470"/>
                  </a:solidFill>
                  <a:effectLst>
                    <a:glow rad="101600">
                      <a:srgbClr val="92D050">
                        <a:alpha val="60000"/>
                      </a:srgbClr>
                    </a:glow>
                  </a:effectLst>
                </a:rPr>
                <a:t>navigator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12959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7EB34-0FCC-0244-A126-86EEE29FD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common analogy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26119A-BF4A-994A-874F-501615ED9E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48882" y="1676489"/>
            <a:ext cx="5654351" cy="4407071"/>
          </a:xfrm>
          <a:prstGeom prst="rect">
            <a:avLst/>
          </a:prstGeom>
        </p:spPr>
      </p:pic>
      <p:sp>
        <p:nvSpPr>
          <p:cNvPr id="5" name="Block Arc 4">
            <a:extLst>
              <a:ext uri="{FF2B5EF4-FFF2-40B4-BE49-F238E27FC236}">
                <a16:creationId xmlns:a16="http://schemas.microsoft.com/office/drawing/2014/main" id="{993FF84F-EA93-7D42-9A69-7D16A400668D}"/>
              </a:ext>
            </a:extLst>
          </p:cNvPr>
          <p:cNvSpPr/>
          <p:nvPr/>
        </p:nvSpPr>
        <p:spPr>
          <a:xfrm>
            <a:off x="4340287" y="2817845"/>
            <a:ext cx="1295401" cy="1295401"/>
          </a:xfrm>
          <a:prstGeom prst="blockArc">
            <a:avLst>
              <a:gd name="adj1" fmla="val 10800000"/>
              <a:gd name="adj2" fmla="val 21599999"/>
              <a:gd name="adj3" fmla="val 15323"/>
            </a:avLst>
          </a:prstGeom>
          <a:solidFill>
            <a:srgbClr val="2E3B4B"/>
          </a:solidFill>
          <a:ln>
            <a:noFill/>
          </a:ln>
          <a:effectLst>
            <a:glow rad="101600">
              <a:srgbClr val="00B0F0">
                <a:alpha val="6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351F5FE-F69F-EF46-9A6A-63A6BAA64BB0}"/>
              </a:ext>
            </a:extLst>
          </p:cNvPr>
          <p:cNvGrpSpPr/>
          <p:nvPr/>
        </p:nvGrpSpPr>
        <p:grpSpPr>
          <a:xfrm>
            <a:off x="4315189" y="667938"/>
            <a:ext cx="2526193" cy="2062971"/>
            <a:chOff x="4181298" y="1888128"/>
            <a:chExt cx="1468832" cy="1199497"/>
          </a:xfrm>
          <a:effectLst>
            <a:glow rad="101600">
              <a:srgbClr val="00B0F0">
                <a:alpha val="60000"/>
              </a:srgbClr>
            </a:glow>
          </a:effectLst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516D450-4B9B-3C44-B9E2-15D99434DE1A}"/>
                </a:ext>
              </a:extLst>
            </p:cNvPr>
            <p:cNvSpPr txBox="1"/>
            <p:nvPr/>
          </p:nvSpPr>
          <p:spPr>
            <a:xfrm>
              <a:off x="4871680" y="2001546"/>
              <a:ext cx="778450" cy="3758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rgbClr val="003470"/>
                  </a:solidFill>
                  <a:effectLst/>
                </a:rPr>
                <a:t>driver</a:t>
              </a:r>
            </a:p>
          </p:txBody>
        </p:sp>
        <p:sp>
          <p:nvSpPr>
            <p:cNvPr id="9" name="Circular Arrow 8">
              <a:extLst>
                <a:ext uri="{FF2B5EF4-FFF2-40B4-BE49-F238E27FC236}">
                  <a16:creationId xmlns:a16="http://schemas.microsoft.com/office/drawing/2014/main" id="{DA6954A3-C6D2-8D45-981F-B3C6C2B19DB7}"/>
                </a:ext>
              </a:extLst>
            </p:cNvPr>
            <p:cNvSpPr/>
            <p:nvPr/>
          </p:nvSpPr>
          <p:spPr>
            <a:xfrm rot="14293823" flipH="1" flipV="1">
              <a:off x="4184201" y="1885225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61F9A07D-B9FF-9F49-9B7D-BC5F520A601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2776270" y="2817845"/>
            <a:ext cx="647700" cy="647700"/>
          </a:xfrm>
          <a:prstGeom prst="rect">
            <a:avLst/>
          </a:prstGeom>
          <a:effectLst>
            <a:glow rad="101600">
              <a:srgbClr val="92D050">
                <a:alpha val="60000"/>
              </a:srgbClr>
            </a:glo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07CE018-661D-0249-877E-7F5E4BA16FE1}"/>
              </a:ext>
            </a:extLst>
          </p:cNvPr>
          <p:cNvGrpSpPr/>
          <p:nvPr/>
        </p:nvGrpSpPr>
        <p:grpSpPr>
          <a:xfrm>
            <a:off x="900539" y="1150167"/>
            <a:ext cx="3232463" cy="2062971"/>
            <a:chOff x="3507114" y="1888128"/>
            <a:chExt cx="1879487" cy="1199497"/>
          </a:xfrm>
          <a:effectLst>
            <a:glow rad="101600">
              <a:srgbClr val="92D050">
                <a:alpha val="60000"/>
              </a:srgbClr>
            </a:glow>
          </a:effectLst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7F463B8-738B-3540-A37D-09BEAACA407D}"/>
                </a:ext>
              </a:extLst>
            </p:cNvPr>
            <p:cNvSpPr txBox="1"/>
            <p:nvPr/>
          </p:nvSpPr>
          <p:spPr>
            <a:xfrm>
              <a:off x="3507114" y="2006255"/>
              <a:ext cx="1210921" cy="37580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dirty="0">
                  <a:solidFill>
                    <a:srgbClr val="003470"/>
                  </a:solidFill>
                  <a:effectLst/>
                </a:rPr>
                <a:t>navigator</a:t>
              </a:r>
            </a:p>
          </p:txBody>
        </p:sp>
        <p:sp>
          <p:nvSpPr>
            <p:cNvPr id="14" name="Circular Arrow 13">
              <a:extLst>
                <a:ext uri="{FF2B5EF4-FFF2-40B4-BE49-F238E27FC236}">
                  <a16:creationId xmlns:a16="http://schemas.microsoft.com/office/drawing/2014/main" id="{A2B96EAD-3594-1C4A-8BFB-A57C9B1CC9C3}"/>
                </a:ext>
              </a:extLst>
            </p:cNvPr>
            <p:cNvSpPr/>
            <p:nvPr/>
          </p:nvSpPr>
          <p:spPr>
            <a:xfrm rot="7306177" flipV="1">
              <a:off x="4184201" y="1885225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  <a:effectLst>
                  <a:glow rad="101600">
                    <a:srgbClr val="FFC000">
                      <a:alpha val="60000"/>
                    </a:srgbClr>
                  </a:glo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89036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C2A1F-E058-B947-9FE7-A18137B8B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Navigator vs. driver: different focus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436D09-1EE5-9B40-92AD-7A653CEDC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550" y="2442032"/>
            <a:ext cx="5930900" cy="40640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9375496-80D8-604D-87DB-4CE6C28E56F2}"/>
              </a:ext>
            </a:extLst>
          </p:cNvPr>
          <p:cNvGrpSpPr/>
          <p:nvPr/>
        </p:nvGrpSpPr>
        <p:grpSpPr>
          <a:xfrm>
            <a:off x="1561359" y="1761113"/>
            <a:ext cx="4242322" cy="1489802"/>
            <a:chOff x="1561359" y="1761113"/>
            <a:chExt cx="4242322" cy="1489802"/>
          </a:xfrm>
          <a:effectLst/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CBB218B-244B-C04B-94D9-621D9DD0FF1B}"/>
                </a:ext>
              </a:extLst>
            </p:cNvPr>
            <p:cNvGrpSpPr/>
            <p:nvPr/>
          </p:nvGrpSpPr>
          <p:grpSpPr>
            <a:xfrm>
              <a:off x="2074579" y="1761113"/>
              <a:ext cx="3729102" cy="1489802"/>
              <a:chOff x="2074579" y="1761113"/>
              <a:chExt cx="3729102" cy="148980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688A0F78-E775-814B-991E-E6CFD4BFF893}"/>
                  </a:ext>
                </a:extLst>
              </p:cNvPr>
              <p:cNvSpPr txBox="1"/>
              <p:nvPr/>
            </p:nvSpPr>
            <p:spPr>
              <a:xfrm>
                <a:off x="4718127" y="1761113"/>
                <a:ext cx="108555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00" dirty="0">
                    <a:solidFill>
                      <a:srgbClr val="003470"/>
                    </a:solidFill>
                    <a:effectLst>
                      <a:glow rad="101600">
                        <a:srgbClr val="00B0F0">
                          <a:alpha val="60000"/>
                        </a:srgbClr>
                      </a:glow>
                    </a:effectLst>
                  </a:rPr>
                  <a:t>“how”</a:t>
                </a:r>
              </a:p>
            </p:txBody>
          </p:sp>
          <p:sp>
            <p:nvSpPr>
              <p:cNvPr id="9" name="Circular Arrow 8">
                <a:extLst>
                  <a:ext uri="{FF2B5EF4-FFF2-40B4-BE49-F238E27FC236}">
                    <a16:creationId xmlns:a16="http://schemas.microsoft.com/office/drawing/2014/main" id="{320C6FF6-1B2E-2F43-A44A-8D412DAB0487}"/>
                  </a:ext>
                </a:extLst>
              </p:cNvPr>
              <p:cNvSpPr/>
              <p:nvPr/>
            </p:nvSpPr>
            <p:spPr>
              <a:xfrm rot="5703962" flipV="1">
                <a:off x="2077482" y="2048515"/>
                <a:ext cx="1199497" cy="1205303"/>
              </a:xfrm>
              <a:prstGeom prst="circularArrow">
                <a:avLst>
                  <a:gd name="adj1" fmla="val 1411"/>
                  <a:gd name="adj2" fmla="val 1563058"/>
                  <a:gd name="adj3" fmla="val 20880751"/>
                  <a:gd name="adj4" fmla="val 16968496"/>
                  <a:gd name="adj5" fmla="val 7233"/>
                </a:avLst>
              </a:prstGeom>
              <a:solidFill>
                <a:srgbClr val="003470"/>
              </a:solidFill>
              <a:ln cap="rnd">
                <a:solidFill>
                  <a:srgbClr val="003470"/>
                </a:solidFill>
              </a:ln>
              <a:effectLst>
                <a:glow rad="101600">
                  <a:srgbClr val="92D050">
                    <a:alpha val="6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Circular Arrow 9">
                <a:extLst>
                  <a:ext uri="{FF2B5EF4-FFF2-40B4-BE49-F238E27FC236}">
                    <a16:creationId xmlns:a16="http://schemas.microsoft.com/office/drawing/2014/main" id="{F7C34E39-C51E-CD45-859A-F01BBF464086}"/>
                  </a:ext>
                </a:extLst>
              </p:cNvPr>
              <p:cNvSpPr/>
              <p:nvPr/>
            </p:nvSpPr>
            <p:spPr>
              <a:xfrm rot="14293823" flipH="1" flipV="1">
                <a:off x="4184201" y="1885225"/>
                <a:ext cx="1199497" cy="1205303"/>
              </a:xfrm>
              <a:prstGeom prst="circularArrow">
                <a:avLst>
                  <a:gd name="adj1" fmla="val 1411"/>
                  <a:gd name="adj2" fmla="val 1563058"/>
                  <a:gd name="adj3" fmla="val 20880751"/>
                  <a:gd name="adj4" fmla="val 17474567"/>
                  <a:gd name="adj5" fmla="val 7233"/>
                </a:avLst>
              </a:prstGeom>
              <a:solidFill>
                <a:srgbClr val="003470"/>
              </a:solidFill>
              <a:ln cap="rnd">
                <a:solidFill>
                  <a:srgbClr val="003470"/>
                </a:solidFill>
              </a:ln>
              <a:effectLst>
                <a:glow rad="101600">
                  <a:srgbClr val="00B0F0">
                    <a:alpha val="60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318EB1-C30C-E449-AC28-143D97E69363}"/>
                </a:ext>
              </a:extLst>
            </p:cNvPr>
            <p:cNvSpPr txBox="1"/>
            <p:nvPr/>
          </p:nvSpPr>
          <p:spPr>
            <a:xfrm>
              <a:off x="1561359" y="2117790"/>
              <a:ext cx="1164101" cy="523220"/>
            </a:xfrm>
            <a:prstGeom prst="rect">
              <a:avLst/>
            </a:prstGeom>
            <a:noFill/>
            <a:effectLst>
              <a:glow rad="101600">
                <a:srgbClr val="A325BE">
                  <a:alpha val="60000"/>
                </a:srgbClr>
              </a:glo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3470"/>
                  </a:solidFill>
                  <a:effectLst>
                    <a:glow rad="101600">
                      <a:srgbClr val="92D050">
                        <a:alpha val="60000"/>
                      </a:srgbClr>
                    </a:glow>
                  </a:effectLst>
                </a:rPr>
                <a:t> “why”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F115518-009B-A949-B52C-9F9121FA406A}"/>
              </a:ext>
            </a:extLst>
          </p:cNvPr>
          <p:cNvGrpSpPr/>
          <p:nvPr/>
        </p:nvGrpSpPr>
        <p:grpSpPr>
          <a:xfrm>
            <a:off x="2656545" y="1449751"/>
            <a:ext cx="1977701" cy="1420033"/>
            <a:chOff x="2656545" y="1449751"/>
            <a:chExt cx="1977701" cy="142003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462A35-A70D-AE4B-83C9-FA6172EED358}"/>
                </a:ext>
              </a:extLst>
            </p:cNvPr>
            <p:cNvSpPr txBox="1"/>
            <p:nvPr/>
          </p:nvSpPr>
          <p:spPr>
            <a:xfrm>
              <a:off x="2967797" y="1449751"/>
              <a:ext cx="11849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003470"/>
                  </a:solidFill>
                  <a:effectLst>
                    <a:glow rad="101600">
                      <a:srgbClr val="FFC000">
                        <a:alpha val="60000"/>
                      </a:srgbClr>
                    </a:glow>
                  </a:effectLst>
                </a:rPr>
                <a:t>“what”</a:t>
              </a:r>
            </a:p>
          </p:txBody>
        </p:sp>
        <p:sp>
          <p:nvSpPr>
            <p:cNvPr id="14" name="Circular Arrow 13">
              <a:extLst>
                <a:ext uri="{FF2B5EF4-FFF2-40B4-BE49-F238E27FC236}">
                  <a16:creationId xmlns:a16="http://schemas.microsoft.com/office/drawing/2014/main" id="{A06898C3-BB53-8748-B5EF-85AD40E3B4AC}"/>
                </a:ext>
              </a:extLst>
            </p:cNvPr>
            <p:cNvSpPr/>
            <p:nvPr/>
          </p:nvSpPr>
          <p:spPr>
            <a:xfrm rot="8507561" flipV="1">
              <a:off x="2656545" y="1664481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5501385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  <a:effectLst>
              <a:glow rad="101600">
                <a:srgbClr val="FFC000">
                  <a:alpha val="6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Circular Arrow 15">
              <a:extLst>
                <a:ext uri="{FF2B5EF4-FFF2-40B4-BE49-F238E27FC236}">
                  <a16:creationId xmlns:a16="http://schemas.microsoft.com/office/drawing/2014/main" id="{56D8673D-478F-9D40-9A3C-C867516BA52C}"/>
                </a:ext>
              </a:extLst>
            </p:cNvPr>
            <p:cNvSpPr/>
            <p:nvPr/>
          </p:nvSpPr>
          <p:spPr>
            <a:xfrm rot="10800000" flipH="1" flipV="1">
              <a:off x="3434749" y="1656566"/>
              <a:ext cx="1199497" cy="1205303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663112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  <a:effectLst>
              <a:glow rad="101600">
                <a:srgbClr val="FFC000">
                  <a:alpha val="60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37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What do you remember</a:t>
            </a:r>
          </a:p>
          <a:p>
            <a:pPr marL="0" indent="0" algn="ctr">
              <a:buNone/>
            </a:pPr>
            <a:r>
              <a:rPr lang="en-US" dirty="0"/>
              <a:t>from Monday’s class?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94BEAB-8A00-4B4A-BAEB-C61572E9E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8085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C0ACC-8BB7-BF48-A84D-034924F2E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professional perspective (&amp; some tips)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75CD2-B980-3841-96A7-B6BFC5867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3F51C9ED-00FE-4C4B-9BE1-1A5A74B3C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653" y="1630060"/>
            <a:ext cx="8245147" cy="4637896"/>
          </a:xfrm>
          <a:prstGeom prst="rect">
            <a:avLst/>
          </a:prstGeom>
          <a:ln>
            <a:solidFill>
              <a:srgbClr val="2E3B4B"/>
            </a:solidFill>
          </a:ln>
        </p:spPr>
      </p:pic>
    </p:spTree>
    <p:extLst>
      <p:ext uri="{BB962C8B-B14F-4D97-AF65-F5344CB8AC3E}">
        <p14:creationId xmlns:p14="http://schemas.microsoft.com/office/powerpoint/2010/main" val="8981449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8DC66-E8D5-C54A-B7B4-0ACF26ED0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Reality check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DEA87-B490-2F45-9CA4-773AA912B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What makes this approach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b="1" dirty="0"/>
              <a:t>so hard</a:t>
            </a:r>
            <a:r>
              <a:rPr lang="en-US" dirty="0"/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C623D4-142A-FF43-8FE1-95165FE68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717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D5CE3-1791-3F41-AC92-79EE727F6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AE680E-6DF5-AF48-BFB4-934600E6A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7219"/>
            <a:ext cx="9144000" cy="6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2875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CFEE4-7C32-7B4B-B0D2-3AEDF1BFE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15B75-1E22-744D-8730-4E4A515F2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Crash course in computers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 little history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4 key components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Quick hardware demo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Boolean logic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Introduction to Python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Life skill #1: pair programming</a:t>
            </a:r>
          </a:p>
          <a:p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Lab: Getting Started with Python</a:t>
            </a:r>
          </a:p>
          <a:p>
            <a:r>
              <a:rPr lang="en-US" dirty="0"/>
              <a:t>User Input</a:t>
            </a:r>
          </a:p>
        </p:txBody>
      </p:sp>
    </p:spTree>
    <p:extLst>
      <p:ext uri="{BB962C8B-B14F-4D97-AF65-F5344CB8AC3E}">
        <p14:creationId xmlns:p14="http://schemas.microsoft.com/office/powerpoint/2010/main" val="5266435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D2C8-138F-B544-AB1E-4406E7125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first taste of pair programming!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8F2043-8A6D-EF47-A688-322C16034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988" y="1492843"/>
            <a:ext cx="8390025" cy="5020148"/>
          </a:xfrm>
        </p:spPr>
      </p:pic>
    </p:spTree>
    <p:extLst>
      <p:ext uri="{BB962C8B-B14F-4D97-AF65-F5344CB8AC3E}">
        <p14:creationId xmlns:p14="http://schemas.microsoft.com/office/powerpoint/2010/main" val="751434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57D35-DB41-3845-8AF0-FEA3D8235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the good news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DA7048-EDE1-3444-81BF-F113292AD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“High level” programming languages like Python mean we don’t have to write in “low level” binary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Instead, we write statements like:</a:t>
            </a:r>
          </a:p>
          <a:p>
            <a:pPr marL="0" indent="0" algn="ctr">
              <a:buNone/>
            </a:pPr>
            <a:endParaRPr lang="en-US" sz="3600" dirty="0">
              <a:latin typeface="Courier" pitchFamily="2" charset="0"/>
            </a:endParaRPr>
          </a:p>
          <a:p>
            <a:pPr marL="0" indent="0" algn="ctr">
              <a:buNone/>
            </a:pPr>
            <a:r>
              <a:rPr lang="en-US" sz="3600" dirty="0">
                <a:latin typeface="Courier" pitchFamily="2" charset="0"/>
              </a:rPr>
              <a:t>print(“hello”)</a:t>
            </a:r>
          </a:p>
        </p:txBody>
      </p:sp>
    </p:spTree>
    <p:extLst>
      <p:ext uri="{BB962C8B-B14F-4D97-AF65-F5344CB8AC3E}">
        <p14:creationId xmlns:p14="http://schemas.microsoft.com/office/powerpoint/2010/main" val="3021576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B977E-7853-9845-874E-847072960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DB02A-A866-C747-B0C3-C30C9B4C7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F33E88-6530-F845-9FF8-FA00098524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178" y="2462892"/>
            <a:ext cx="8028244" cy="270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14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CB7A-76B8-F043-822B-04311B652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you know?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2000C-53CA-624A-81F5-897C9CE4A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94BEAB-8A00-4B4A-BAEB-C61572E9E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840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94BFE-F710-4141-B47F-70B40EC82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multi-paradigm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interpreted language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with dynamic typing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and automatic memory management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9DBFB1-AB52-9241-B4E5-C34CC1D4080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0480" y="396240"/>
            <a:ext cx="38100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751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94BFE-F710-4141-B47F-70B40EC82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3200" dirty="0"/>
          </a:p>
          <a:p>
            <a:pPr marL="0" indent="0" algn="ctr">
              <a:spcBef>
                <a:spcPts val="0"/>
              </a:spcBef>
              <a:buNone/>
            </a:pPr>
            <a:endParaRPr lang="en-US" sz="2800" dirty="0"/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multi-paradigm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interpreted language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with dynamic typing 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sz="2800" dirty="0"/>
              <a:t>and automatic memory management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9DBFB1-AB52-9241-B4E5-C34CC1D4080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30480" y="396240"/>
            <a:ext cx="3810000" cy="12827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E88383E-7691-624D-933F-0EBEA94D9592}"/>
              </a:ext>
            </a:extLst>
          </p:cNvPr>
          <p:cNvGrpSpPr/>
          <p:nvPr/>
        </p:nvGrpSpPr>
        <p:grpSpPr>
          <a:xfrm>
            <a:off x="289560" y="4620755"/>
            <a:ext cx="1935480" cy="1898234"/>
            <a:chOff x="289560" y="4620755"/>
            <a:chExt cx="1935480" cy="18982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7F7D572-6A7B-DE48-9D5D-CAA6310912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77719"/>
            <a:stretch/>
          </p:blipFill>
          <p:spPr>
            <a:xfrm>
              <a:off x="289560" y="4620755"/>
              <a:ext cx="1935480" cy="152890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B7D13BA-40F1-1340-9142-930A4AABD980}"/>
                </a:ext>
              </a:extLst>
            </p:cNvPr>
            <p:cNvSpPr txBox="1"/>
            <p:nvPr/>
          </p:nvSpPr>
          <p:spPr>
            <a:xfrm>
              <a:off x="335280" y="6149657"/>
              <a:ext cx="17620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object-oriented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C391B4C-2021-3241-82F1-E58DE4DD9A72}"/>
              </a:ext>
            </a:extLst>
          </p:cNvPr>
          <p:cNvGrpSpPr/>
          <p:nvPr/>
        </p:nvGrpSpPr>
        <p:grpSpPr>
          <a:xfrm>
            <a:off x="2712720" y="4620755"/>
            <a:ext cx="1249680" cy="1898234"/>
            <a:chOff x="2712720" y="4620755"/>
            <a:chExt cx="1249680" cy="189823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C82B1A3-7E9E-FD47-BD77-F1929AA854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7895" r="59123"/>
            <a:stretch/>
          </p:blipFill>
          <p:spPr>
            <a:xfrm>
              <a:off x="2712720" y="4620755"/>
              <a:ext cx="1127760" cy="152890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5AF61DE-FFA7-7649-9BFD-C17072413C9A}"/>
                </a:ext>
              </a:extLst>
            </p:cNvPr>
            <p:cNvSpPr txBox="1"/>
            <p:nvPr/>
          </p:nvSpPr>
          <p:spPr>
            <a:xfrm>
              <a:off x="2790284" y="6149657"/>
              <a:ext cx="11721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functional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991644A-7C11-D048-9908-26CB4A3549C5}"/>
              </a:ext>
            </a:extLst>
          </p:cNvPr>
          <p:cNvGrpSpPr/>
          <p:nvPr/>
        </p:nvGrpSpPr>
        <p:grpSpPr>
          <a:xfrm>
            <a:off x="4419600" y="4620755"/>
            <a:ext cx="2026920" cy="1877240"/>
            <a:chOff x="4419600" y="4620755"/>
            <a:chExt cx="2026920" cy="187724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2F4E632-9C75-0740-AB49-68CC02CBA0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7544" r="29123"/>
            <a:stretch/>
          </p:blipFill>
          <p:spPr>
            <a:xfrm>
              <a:off x="4419600" y="4620755"/>
              <a:ext cx="2026920" cy="152890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935BB1F-2EF8-8E4C-97E8-822663C1E4B5}"/>
                </a:ext>
              </a:extLst>
            </p:cNvPr>
            <p:cNvSpPr txBox="1"/>
            <p:nvPr/>
          </p:nvSpPr>
          <p:spPr>
            <a:xfrm>
              <a:off x="4808530" y="6128663"/>
              <a:ext cx="12490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imperative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903B85A-0F8D-CE4B-BDDC-117153CAF610}"/>
              </a:ext>
            </a:extLst>
          </p:cNvPr>
          <p:cNvGrpSpPr/>
          <p:nvPr/>
        </p:nvGrpSpPr>
        <p:grpSpPr>
          <a:xfrm>
            <a:off x="6827520" y="4620755"/>
            <a:ext cx="2148840" cy="1866743"/>
            <a:chOff x="6827520" y="4620755"/>
            <a:chExt cx="2148840" cy="186674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B7CB12F-1E02-0C44-B5F3-7EF8FB8A73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5264" r="-1"/>
            <a:stretch/>
          </p:blipFill>
          <p:spPr>
            <a:xfrm>
              <a:off x="6827520" y="4620755"/>
              <a:ext cx="2148840" cy="1528902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05B9AB8-F53D-0448-9BFE-6431D72186E9}"/>
                </a:ext>
              </a:extLst>
            </p:cNvPr>
            <p:cNvSpPr txBox="1"/>
            <p:nvPr/>
          </p:nvSpPr>
          <p:spPr>
            <a:xfrm>
              <a:off x="7208830" y="6118166"/>
              <a:ext cx="13003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declarative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1282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" dur="indefinite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mith Lecture Notes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ith Lecture Notes" id="{46169177-CDC7-AC47-86B1-F3BCE136FEF8}" vid="{7BAB2AA1-C785-C741-AEF1-9BD477DBA9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9326</TotalTime>
  <Words>928</Words>
  <Application>Microsoft Macintosh PowerPoint</Application>
  <PresentationFormat>On-screen Show (4:3)</PresentationFormat>
  <Paragraphs>235</Paragraphs>
  <Slides>44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Arial</vt:lpstr>
      <vt:lpstr>Calibri</vt:lpstr>
      <vt:lpstr>Courier</vt:lpstr>
      <vt:lpstr>Lucida Grande</vt:lpstr>
      <vt:lpstr>Wingdings</vt:lpstr>
      <vt:lpstr>Smith Lecture Notes</vt:lpstr>
      <vt:lpstr>Lecture 7: Intro to Python &amp;  Pair Programming</vt:lpstr>
      <vt:lpstr>Announcements</vt:lpstr>
      <vt:lpstr>Overview of the week</vt:lpstr>
      <vt:lpstr>Recap</vt:lpstr>
      <vt:lpstr>Recap: the good news</vt:lpstr>
      <vt:lpstr>PowerPoint Presentation</vt:lpstr>
      <vt:lpstr>What do you know?</vt:lpstr>
      <vt:lpstr>PowerPoint Presentation</vt:lpstr>
      <vt:lpstr>PowerPoint Presentation</vt:lpstr>
      <vt:lpstr>PowerPoint Presentation</vt:lpstr>
      <vt:lpstr>Quick digression</vt:lpstr>
      <vt:lpstr>Quick digression</vt:lpstr>
      <vt:lpstr>PowerPoint Presentation</vt:lpstr>
      <vt:lpstr>Core concept 1: variables</vt:lpstr>
      <vt:lpstr>Core concept 2: numeric values</vt:lpstr>
      <vt:lpstr>Basic operations on numbers</vt:lpstr>
      <vt:lpstr>Core concept 3: strings</vt:lpstr>
      <vt:lpstr>Math on strings?!</vt:lpstr>
      <vt:lpstr>print(): a very useful function</vt:lpstr>
      <vt:lpstr>Quick check in</vt:lpstr>
      <vt:lpstr>Overview of the week</vt:lpstr>
      <vt:lpstr>The programming process</vt:lpstr>
      <vt:lpstr>The programming process (idealized)</vt:lpstr>
      <vt:lpstr>The programming process (idealized)</vt:lpstr>
      <vt:lpstr>The programming process (idealized)</vt:lpstr>
      <vt:lpstr>The programming process (idealized)</vt:lpstr>
      <vt:lpstr>The programming process (idealized)</vt:lpstr>
      <vt:lpstr>The programming process (more realistic)</vt:lpstr>
      <vt:lpstr>Getting started</vt:lpstr>
      <vt:lpstr>“S4”: start small | slow | simple</vt:lpstr>
      <vt:lpstr>Next: address the constraints</vt:lpstr>
      <vt:lpstr>Add additional features</vt:lpstr>
      <vt:lpstr>Finally: hit target</vt:lpstr>
      <vt:lpstr>Discussion</vt:lpstr>
      <vt:lpstr>A problematic (but common) model</vt:lpstr>
      <vt:lpstr>A better model: “pair programming”</vt:lpstr>
      <vt:lpstr>Two complimentary roles</vt:lpstr>
      <vt:lpstr>A common analogy</vt:lpstr>
      <vt:lpstr>Navigator vs. driver: different focus</vt:lpstr>
      <vt:lpstr>A professional perspective (&amp; some tips)</vt:lpstr>
      <vt:lpstr>Reality check</vt:lpstr>
      <vt:lpstr>PowerPoint Presentation</vt:lpstr>
      <vt:lpstr>Overview of the week</vt:lpstr>
      <vt:lpstr>Your first taste of pair programming!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 – Monday: Introduction to Computer Science</dc:title>
  <dc:creator>R. Jordan Crouser</dc:creator>
  <cp:lastModifiedBy>R. Jordan Crouser</cp:lastModifiedBy>
  <cp:revision>144</cp:revision>
  <cp:lastPrinted>2018-06-29T12:45:03Z</cp:lastPrinted>
  <dcterms:created xsi:type="dcterms:W3CDTF">2018-06-21T16:17:33Z</dcterms:created>
  <dcterms:modified xsi:type="dcterms:W3CDTF">2020-09-16T11:52:40Z</dcterms:modified>
</cp:coreProperties>
</file>